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739A0-135B-41C0-A1C8-E11858F57ADC}" type="datetimeFigureOut">
              <a:rPr lang="es-EC" smtClean="0"/>
              <a:t>16/11/2020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30AF5-E861-4FD7-9ADD-6C14ACD73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8897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30AF5-E861-4FD7-9ADD-6C14ACD7396E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5815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30AF5-E861-4FD7-9ADD-6C14ACD7396E}" type="slidenum">
              <a:rPr lang="es-EC" smtClean="0"/>
              <a:t>10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0542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5055-9D9F-4841-898E-FAF77066CEEC}" type="datetime1">
              <a:rPr lang="es-EC" smtClean="0"/>
              <a:t>16/11/2020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9595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8171-898F-43CF-8800-54F4AB0CA8E2}" type="datetime1">
              <a:rPr lang="es-EC" smtClean="0"/>
              <a:t>16/11/2020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20563186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F16D-2DA5-4E82-9394-9F51942BDD21}" type="datetime1">
              <a:rPr lang="es-EC" smtClean="0"/>
              <a:t>16/11/2020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2715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F13A6-93B6-4EDF-9476-62B3B2C09FAE}" type="datetime1">
              <a:rPr lang="es-EC" smtClean="0"/>
              <a:t>16/11/2020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0572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A70E-080E-4023-BF4D-190B6F7BAC1A}" type="datetime1">
              <a:rPr lang="es-EC" smtClean="0"/>
              <a:t>16/11/2020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69278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8171-898F-43CF-8800-54F4AB0CA8E2}" type="datetime1">
              <a:rPr lang="es-EC" smtClean="0"/>
              <a:t>16/11/2020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82960994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8171-898F-43CF-8800-54F4AB0CA8E2}" type="datetime1">
              <a:rPr lang="es-EC" smtClean="0"/>
              <a:t>16/11/2020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8297595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00BC-7803-4D4C-8A2E-DEACB7A778D3}" type="datetime1">
              <a:rPr lang="es-EC" smtClean="0"/>
              <a:t>16/11/2020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67178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C736-DD2D-4288-9A7B-8DC74EA9703B}" type="datetime1">
              <a:rPr lang="es-EC" smtClean="0"/>
              <a:t>16/11/2020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6304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3C81-A3F7-4832-A01F-599727652500}" type="datetime1">
              <a:rPr lang="es-EC" smtClean="0"/>
              <a:t>16/11/2020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5955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9E8A-3016-4082-A1FD-CEDB3C7E084A}" type="datetime1">
              <a:rPr lang="es-EC" smtClean="0"/>
              <a:t>16/11/2020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4237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6B9A-0058-4964-BAAB-598CFAD9A224}" type="datetime1">
              <a:rPr lang="es-EC" smtClean="0"/>
              <a:t>16/11/2020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240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4355-572F-4345-B7A6-ACDD551626BD}" type="datetime1">
              <a:rPr lang="es-EC" smtClean="0"/>
              <a:t>16/11/2020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1232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52CC-B5A7-465C-B0A2-FAE90EBB5E50}" type="datetime1">
              <a:rPr lang="es-EC" smtClean="0"/>
              <a:t>16/11/2020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1582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E5D2-815C-4E10-91EF-7F661EA9EC71}" type="datetime1">
              <a:rPr lang="es-EC" smtClean="0"/>
              <a:t>16/11/2020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0437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352D-9793-472D-B611-C8E88A166A85}" type="datetime1">
              <a:rPr lang="es-EC" smtClean="0"/>
              <a:t>16/11/2020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5824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6218-10D0-42BD-8A7C-467089194494}" type="datetime1">
              <a:rPr lang="es-EC" smtClean="0"/>
              <a:t>16/11/2020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0400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2388171-898F-43CF-8800-54F4AB0CA8E2}" type="datetime1">
              <a:rPr lang="es-EC" smtClean="0"/>
              <a:t>16/11/2020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6953F66-2029-408B-96C6-7AC84CD944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6294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mailto:dasanza@espol.edu.e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dasanza\OneDrive%20-%20Escuela%20Superior%20Polit&#233;cnica%20del%20Litoral\archivos%20DANI\ESPOL-TECH\&#193;REA%20DE%20COMPRAS%20P&#218;BLICAS\PAC\PAC%202020\manual%20ingreso%20PAC%20en%20ushay.doc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EJEMPLO%20PAC%202021.xl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7708902" cy="1320802"/>
          </a:xfrm>
        </p:spPr>
        <p:txBody>
          <a:bodyPr>
            <a:noAutofit/>
          </a:bodyPr>
          <a:lstStyle/>
          <a:p>
            <a:r>
              <a:rPr lang="es-EC" sz="2800" dirty="0" smtClean="0">
                <a:solidFill>
                  <a:schemeClr val="tx1"/>
                </a:solidFill>
              </a:rPr>
              <a:t>PLAN ANUAL DE CONTRATACIÓN (PAC)</a:t>
            </a:r>
          </a:p>
          <a:p>
            <a:r>
              <a:rPr lang="es-EC" sz="2800" dirty="0" smtClean="0">
                <a:solidFill>
                  <a:schemeClr val="tx1"/>
                </a:solidFill>
              </a:rPr>
              <a:t>AÑO 2021</a:t>
            </a:r>
            <a:endParaRPr lang="es-EC" sz="280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645" y="235960"/>
            <a:ext cx="1466850" cy="733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447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000" y="319087"/>
            <a:ext cx="1466850" cy="7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1442434" y="5112913"/>
            <a:ext cx="8397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Contacto Analista de Compras Públicas: </a:t>
            </a:r>
          </a:p>
          <a:p>
            <a:r>
              <a:rPr lang="es-EC" dirty="0"/>
              <a:t>	</a:t>
            </a:r>
            <a:r>
              <a:rPr lang="es-EC" dirty="0" smtClean="0"/>
              <a:t>			MSc. Daniela Asanza Méndez</a:t>
            </a:r>
          </a:p>
          <a:p>
            <a:r>
              <a:rPr lang="es-EC" dirty="0"/>
              <a:t>	</a:t>
            </a:r>
            <a:r>
              <a:rPr lang="es-EC" dirty="0" smtClean="0"/>
              <a:t>			</a:t>
            </a:r>
            <a:r>
              <a:rPr lang="es-EC" dirty="0" smtClean="0">
                <a:hlinkClick r:id="rId4"/>
              </a:rPr>
              <a:t>dasanza@espol.edu.ec</a:t>
            </a:r>
            <a:endParaRPr lang="es-EC" dirty="0" smtClean="0"/>
          </a:p>
          <a:p>
            <a:r>
              <a:rPr lang="es-EC" dirty="0"/>
              <a:t>	</a:t>
            </a:r>
            <a:r>
              <a:rPr lang="es-EC" dirty="0" smtClean="0"/>
              <a:t>			(04) 2269-159 ext. 107</a:t>
            </a:r>
            <a:endParaRPr lang="es-EC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BCD7-5C8D-4B32-882B-815B6559F7C5}" type="datetime1">
              <a:rPr lang="es-EC" smtClean="0"/>
              <a:t>16/11/2020</a:t>
            </a:fld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10</a:t>
            </a:fld>
            <a:endParaRPr lang="es-EC"/>
          </a:p>
        </p:txBody>
      </p:sp>
      <p:pic>
        <p:nvPicPr>
          <p:cNvPr id="7170" name="Picture 2" descr="Resultado de imagen para gracias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6" r="2903" b="6624"/>
          <a:stretch/>
        </p:blipFill>
        <p:spPr bwMode="auto">
          <a:xfrm>
            <a:off x="3910860" y="1400845"/>
            <a:ext cx="4308350" cy="339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802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645" y="235960"/>
            <a:ext cx="1466850" cy="7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</p:spPr>
        <p:txBody>
          <a:bodyPr/>
          <a:lstStyle/>
          <a:p>
            <a:pPr algn="ctr"/>
            <a:r>
              <a:rPr lang="es-EC" dirty="0" smtClean="0"/>
              <a:t>ÍNDICE</a:t>
            </a:r>
            <a:endParaRPr lang="es-EC" dirty="0"/>
          </a:p>
        </p:txBody>
      </p:sp>
      <p:sp>
        <p:nvSpPr>
          <p:cNvPr id="6" name="Marcador de contenido 2"/>
          <p:cNvSpPr>
            <a:spLocks noGrp="1"/>
          </p:cNvSpPr>
          <p:nvPr>
            <p:ph sz="quarter" idx="13"/>
          </p:nvPr>
        </p:nvSpPr>
        <p:spPr>
          <a:xfrm>
            <a:off x="2736276" y="2579300"/>
            <a:ext cx="5046514" cy="231481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s-EC" sz="1600" dirty="0" smtClean="0"/>
              <a:t>Introducción</a:t>
            </a:r>
          </a:p>
          <a:p>
            <a:pPr marL="457200" indent="-457200">
              <a:buAutoNum type="arabicPeriod"/>
            </a:pPr>
            <a:r>
              <a:rPr lang="es-EC" sz="1600" dirty="0" smtClean="0"/>
              <a:t>Recordatorio</a:t>
            </a:r>
          </a:p>
          <a:p>
            <a:pPr marL="457200" indent="-457200">
              <a:buAutoNum type="arabicPeriod"/>
            </a:pPr>
            <a:r>
              <a:rPr lang="es-EC" sz="1600" dirty="0" smtClean="0"/>
              <a:t>Firma electrónica</a:t>
            </a:r>
          </a:p>
          <a:p>
            <a:pPr marL="457200" indent="-457200">
              <a:buAutoNum type="arabicPeriod"/>
            </a:pPr>
            <a:r>
              <a:rPr lang="es-EC" sz="1600" dirty="0" smtClean="0"/>
              <a:t>Sistema para ingreso del PAC</a:t>
            </a:r>
          </a:p>
          <a:p>
            <a:pPr marL="457200" indent="-457200">
              <a:buAutoNum type="arabicPeriod"/>
            </a:pPr>
            <a:r>
              <a:rPr lang="es-EC" sz="1600" dirty="0" smtClean="0"/>
              <a:t>Ejercicio de ingreso en el sistema</a:t>
            </a:r>
            <a:endParaRPr lang="es-EC" sz="1600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515F-C331-4AC4-AE83-58AB66B67CA2}" type="datetime1">
              <a:rPr lang="es-EC" smtClean="0"/>
              <a:t>16/11/2020</a:t>
            </a:fld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1363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645" y="235960"/>
            <a:ext cx="1466850" cy="7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</p:spPr>
        <p:txBody>
          <a:bodyPr/>
          <a:lstStyle/>
          <a:p>
            <a:pPr algn="ctr"/>
            <a:r>
              <a:rPr lang="es-EC" dirty="0" smtClean="0"/>
              <a:t>INTRODUCCIÓN</a:t>
            </a:r>
            <a:endParaRPr lang="es-EC" dirty="0"/>
          </a:p>
        </p:txBody>
      </p:sp>
      <p:sp>
        <p:nvSpPr>
          <p:cNvPr id="6" name="Marcador de contenido 2"/>
          <p:cNvSpPr>
            <a:spLocks noGrp="1"/>
          </p:cNvSpPr>
          <p:nvPr>
            <p:ph sz="quarter" idx="13"/>
          </p:nvPr>
        </p:nvSpPr>
        <p:spPr>
          <a:xfrm>
            <a:off x="1410874" y="2504977"/>
            <a:ext cx="9601196" cy="331893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C" dirty="0"/>
              <a:t>De acuerdo al cumplimiento del Art. 22 de la Ley Orgánica del Sistema Nacional de Contratación Pública y el Art. 26 del Reglamento General de la mencionada Ley, que indica: El Plan Anual de Contratación estará vinculado con los objetivos del Plan Nacional de Desarrollo o de los planes regionales, provinciales, locales o institucionales y contendrá, por lo menos, la siguiente información:</a:t>
            </a:r>
          </a:p>
          <a:p>
            <a:pPr marL="0" indent="0" algn="just">
              <a:buNone/>
            </a:pPr>
            <a:r>
              <a:rPr lang="es-EC" dirty="0" smtClean="0"/>
              <a:t>	1</a:t>
            </a:r>
            <a:r>
              <a:rPr lang="es-EC" dirty="0"/>
              <a:t>.	Los procesos de contratación que se realizarán en el año fiscal;</a:t>
            </a:r>
          </a:p>
          <a:p>
            <a:pPr marL="0" indent="0" algn="just">
              <a:buNone/>
            </a:pPr>
            <a:r>
              <a:rPr lang="es-EC" dirty="0" smtClean="0"/>
              <a:t>	2</a:t>
            </a:r>
            <a:r>
              <a:rPr lang="es-EC" dirty="0"/>
              <a:t>.	Una descripción del objeto de las contrataciones contenidas en el Plan, </a:t>
            </a:r>
            <a:r>
              <a:rPr lang="es-EC" dirty="0" smtClean="0"/>
              <a:t>				suficiente para que </a:t>
            </a:r>
            <a:r>
              <a:rPr lang="es-EC" dirty="0"/>
              <a:t>los </a:t>
            </a:r>
            <a:r>
              <a:rPr lang="es-EC" dirty="0" smtClean="0"/>
              <a:t>proveedores </a:t>
            </a:r>
            <a:r>
              <a:rPr lang="es-EC" dirty="0"/>
              <a:t>puedan identificar las obras, bienes, </a:t>
            </a:r>
            <a:r>
              <a:rPr lang="es-EC" dirty="0" smtClean="0"/>
              <a:t>				servicios </a:t>
            </a:r>
            <a:r>
              <a:rPr lang="es-EC" dirty="0"/>
              <a:t>o consultoría a </a:t>
            </a:r>
            <a:r>
              <a:rPr lang="es-EC" dirty="0" smtClean="0"/>
              <a:t>contratarse</a:t>
            </a:r>
            <a:r>
              <a:rPr lang="es-EC" dirty="0"/>
              <a:t>;</a:t>
            </a:r>
          </a:p>
          <a:p>
            <a:pPr marL="0" indent="0" algn="just">
              <a:buNone/>
            </a:pPr>
            <a:r>
              <a:rPr lang="es-EC" dirty="0" smtClean="0"/>
              <a:t>	3</a:t>
            </a:r>
            <a:r>
              <a:rPr lang="es-EC" dirty="0"/>
              <a:t>.	El presupuesto estimativo de los bienes, servicios u obras a adquirir o contratar; y,</a:t>
            </a:r>
          </a:p>
          <a:p>
            <a:pPr marL="0" indent="0" algn="just">
              <a:buNone/>
            </a:pPr>
            <a:r>
              <a:rPr lang="es-EC" dirty="0" smtClean="0"/>
              <a:t>	4</a:t>
            </a:r>
            <a:r>
              <a:rPr lang="es-EC" dirty="0"/>
              <a:t>.	El cronograma de implementación del Plan.</a:t>
            </a:r>
          </a:p>
          <a:p>
            <a:pPr algn="just"/>
            <a:endParaRPr lang="es-EC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16880-E5DA-48F3-9458-D412B96B3E02}" type="datetime1">
              <a:rPr lang="es-EC" smtClean="0"/>
              <a:t>16/11/2020</a:t>
            </a:fld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947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645" y="235960"/>
            <a:ext cx="1466850" cy="7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</p:spPr>
        <p:txBody>
          <a:bodyPr/>
          <a:lstStyle/>
          <a:p>
            <a:pPr algn="ctr"/>
            <a:r>
              <a:rPr lang="es-EC" dirty="0"/>
              <a:t>INTRODUCCIÓN</a:t>
            </a:r>
          </a:p>
        </p:txBody>
      </p:sp>
      <p:sp>
        <p:nvSpPr>
          <p:cNvPr id="6" name="Marcador de contenido 2"/>
          <p:cNvSpPr>
            <a:spLocks noGrp="1"/>
          </p:cNvSpPr>
          <p:nvPr>
            <p:ph sz="quarter" idx="13"/>
          </p:nvPr>
        </p:nvSpPr>
        <p:spPr>
          <a:xfrm>
            <a:off x="1596738" y="2298746"/>
            <a:ext cx="9601196" cy="3318936"/>
          </a:xfrm>
        </p:spPr>
        <p:txBody>
          <a:bodyPr>
            <a:normAutofit/>
          </a:bodyPr>
          <a:lstStyle/>
          <a:p>
            <a:r>
              <a:rPr lang="es-EC" dirty="0" smtClean="0"/>
              <a:t>De </a:t>
            </a:r>
            <a:r>
              <a:rPr lang="es-EC" dirty="0"/>
              <a:t>existir reformas al Plan Anual de Contratación, éstas serán publicadas siguiendo los mismos mecanismos previstos en este inciso</a:t>
            </a:r>
            <a:r>
              <a:rPr lang="es-EC" dirty="0" smtClean="0"/>
              <a:t>.</a:t>
            </a:r>
          </a:p>
          <a:p>
            <a:r>
              <a:rPr lang="es-EC" dirty="0" smtClean="0"/>
              <a:t>Los procesos de contratación son definidos de acuerdo al objeto, montos y acorde a los montos de contratación establecidos por el SERCOP.</a:t>
            </a:r>
          </a:p>
          <a:p>
            <a:r>
              <a:rPr lang="es-EC" dirty="0" smtClean="0"/>
              <a:t>Para efectos de práctica se presenta los montos de contratación del año vigente, que en enero del </a:t>
            </a:r>
            <a:r>
              <a:rPr lang="es-EC" dirty="0" smtClean="0"/>
              <a:t>2021 </a:t>
            </a:r>
            <a:r>
              <a:rPr lang="es-EC" dirty="0" smtClean="0"/>
              <a:t>deberían variar.</a:t>
            </a:r>
            <a:endParaRPr lang="es-EC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7E5A-C2C2-4FE2-ABB3-3DFB6A3CA9EA}" type="datetime1">
              <a:rPr lang="es-EC" smtClean="0"/>
              <a:t>16/11/2020</a:t>
            </a:fld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4</a:t>
            </a:fld>
            <a:endParaRPr lang="es-EC"/>
          </a:p>
        </p:txBody>
      </p:sp>
      <p:pic>
        <p:nvPicPr>
          <p:cNvPr id="9" name="Picture 2" descr="Resultado de imagen para le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7" r="18698" b="11623"/>
          <a:stretch/>
        </p:blipFill>
        <p:spPr bwMode="auto">
          <a:xfrm>
            <a:off x="1818407" y="5258444"/>
            <a:ext cx="2383945" cy="124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98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645" y="235960"/>
            <a:ext cx="1466850" cy="7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D732-7889-4600-86A2-B36A5959D48E}" type="datetime1">
              <a:rPr lang="es-EC" smtClean="0"/>
              <a:t>16/11/2020</a:t>
            </a:fld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5</a:t>
            </a:fld>
            <a:endParaRPr lang="es-EC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862" y="777153"/>
            <a:ext cx="7367155" cy="517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20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645" y="235960"/>
            <a:ext cx="1466850" cy="7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</p:spPr>
        <p:txBody>
          <a:bodyPr/>
          <a:lstStyle/>
          <a:p>
            <a:pPr algn="ctr"/>
            <a:r>
              <a:rPr lang="es-EC" dirty="0" smtClean="0"/>
              <a:t>RECORDATORIO</a:t>
            </a:r>
            <a:endParaRPr lang="es-EC" dirty="0"/>
          </a:p>
        </p:txBody>
      </p:sp>
      <p:sp>
        <p:nvSpPr>
          <p:cNvPr id="6" name="Marcador de contenido 2"/>
          <p:cNvSpPr>
            <a:spLocks noGrp="1"/>
          </p:cNvSpPr>
          <p:nvPr>
            <p:ph sz="quarter" idx="13"/>
          </p:nvPr>
        </p:nvSpPr>
        <p:spPr>
          <a:xfrm>
            <a:off x="1295401" y="2556932"/>
            <a:ext cx="9601196" cy="1190820"/>
          </a:xfrm>
        </p:spPr>
        <p:txBody>
          <a:bodyPr>
            <a:normAutofit/>
          </a:bodyPr>
          <a:lstStyle/>
          <a:p>
            <a:pPr algn="just"/>
            <a:r>
              <a:rPr lang="es-EC" dirty="0" smtClean="0"/>
              <a:t>Las contrataciones de obras, bienes, servicios o consultorías deben sujetarse al Plan Operativo Anual y el Presupuesto Anual de la Unidad o Centro de Costos.</a:t>
            </a:r>
          </a:p>
          <a:p>
            <a:pPr algn="just"/>
            <a:endParaRPr lang="es-EC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6D9E-BECC-416D-8B7C-791B93E66231}" type="datetime1">
              <a:rPr lang="es-EC" smtClean="0"/>
              <a:t>16/11/2020</a:t>
            </a:fld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6</a:t>
            </a:fld>
            <a:endParaRPr lang="es-EC"/>
          </a:p>
        </p:txBody>
      </p: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629" y="3482206"/>
            <a:ext cx="3231861" cy="2111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374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645" y="235960"/>
            <a:ext cx="1466850" cy="7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</p:spPr>
        <p:txBody>
          <a:bodyPr/>
          <a:lstStyle/>
          <a:p>
            <a:pPr algn="ctr"/>
            <a:r>
              <a:rPr lang="es-EC" dirty="0" smtClean="0"/>
              <a:t>FIRMA ELECTRÓNICA</a:t>
            </a:r>
            <a:endParaRPr lang="es-EC" dirty="0"/>
          </a:p>
        </p:txBody>
      </p:sp>
      <p:sp>
        <p:nvSpPr>
          <p:cNvPr id="6" name="Marcador de contenido 2"/>
          <p:cNvSpPr>
            <a:spLocks noGrp="1"/>
          </p:cNvSpPr>
          <p:nvPr>
            <p:ph sz="quarter" idx="13"/>
          </p:nvPr>
        </p:nvSpPr>
        <p:spPr>
          <a:xfrm>
            <a:off x="1212274" y="2298746"/>
            <a:ext cx="9601196" cy="256578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C" dirty="0"/>
              <a:t>A PARTIR DEL 27 DE OCTUBRE DEL PRESENTE AÑO ENTRÓ EN VIGENCIA Resolución RE-SERCOP-2020-0106 </a:t>
            </a:r>
            <a:r>
              <a:rPr lang="es-EC" dirty="0" smtClean="0"/>
              <a:t>POR LO CUAL </a:t>
            </a:r>
            <a:r>
              <a:rPr lang="es-ES" dirty="0"/>
              <a:t>Será exigible la firma </a:t>
            </a:r>
            <a:r>
              <a:rPr lang="es-ES" dirty="0" smtClean="0"/>
              <a:t>electrónica EN:</a:t>
            </a:r>
          </a:p>
          <a:p>
            <a:pPr algn="just"/>
            <a:endParaRPr lang="es-ES" dirty="0" smtClean="0"/>
          </a:p>
          <a:p>
            <a:pPr lvl="1" algn="just"/>
            <a:r>
              <a:rPr lang="es-ES" dirty="0" smtClean="0"/>
              <a:t>los </a:t>
            </a:r>
            <a:r>
              <a:rPr lang="es-ES" dirty="0"/>
              <a:t>documentos considerados como relevantes que se deriven de la fase </a:t>
            </a:r>
            <a:r>
              <a:rPr lang="es-ES" dirty="0" smtClean="0"/>
              <a:t>precontractual Y CONTRACTUAL </a:t>
            </a:r>
            <a:r>
              <a:rPr lang="es-ES" dirty="0"/>
              <a:t>en los procedimientos de contratación establecidos en la Ley Orgánica del Sistema Nacional de Contratación </a:t>
            </a:r>
            <a:r>
              <a:rPr lang="es-ES" dirty="0" smtClean="0"/>
              <a:t>Pública. </a:t>
            </a:r>
          </a:p>
          <a:p>
            <a:pPr lvl="1" algn="just"/>
            <a:r>
              <a:rPr lang="es-ES" dirty="0" smtClean="0"/>
              <a:t>Y EN EL instrumento </a:t>
            </a:r>
            <a:r>
              <a:rPr lang="es-ES" dirty="0"/>
              <a:t>por medio del cual se formalice la referida </a:t>
            </a:r>
            <a:r>
              <a:rPr lang="es-ES" dirty="0" smtClean="0"/>
              <a:t>contratación EN EL CASO DE LAS ÍNFIMAS CUANTÍAS.</a:t>
            </a:r>
            <a:endParaRPr lang="es-EC" dirty="0" smtClean="0"/>
          </a:p>
          <a:p>
            <a:pPr lvl="1"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6D9E-BECC-416D-8B7C-791B93E66231}" type="datetime1">
              <a:rPr lang="es-EC" smtClean="0"/>
              <a:t>16/11/2020</a:t>
            </a:fld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7</a:t>
            </a:fld>
            <a:endParaRPr lang="es-EC"/>
          </a:p>
        </p:txBody>
      </p:sp>
      <p:pic>
        <p:nvPicPr>
          <p:cNvPr id="1028" name="Picture 4" descr="Los retos y beneficios de la firma electrónica en tiempos de cuarentena -  Ona System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093" y="5123000"/>
            <a:ext cx="2151207" cy="112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35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645" y="235960"/>
            <a:ext cx="1466850" cy="7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</p:spPr>
        <p:txBody>
          <a:bodyPr/>
          <a:lstStyle/>
          <a:p>
            <a:pPr algn="ctr"/>
            <a:r>
              <a:rPr lang="es-EC" dirty="0" smtClean="0"/>
              <a:t>SISTEMA PARA INGRESO DEL PAC</a:t>
            </a:r>
            <a:endParaRPr lang="es-EC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60E5-9E80-4E21-A7BF-5C1E38F46546}" type="datetime1">
              <a:rPr lang="es-EC" smtClean="0"/>
              <a:t>16/11/2020</a:t>
            </a:fld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8</a:t>
            </a:fld>
            <a:endParaRPr lang="es-EC"/>
          </a:p>
        </p:txBody>
      </p:sp>
      <p:sp>
        <p:nvSpPr>
          <p:cNvPr id="6" name="CuadroTexto 5">
            <a:hlinkClick r:id="rId3" action="ppaction://hlinkfile"/>
          </p:cNvPr>
          <p:cNvSpPr txBox="1"/>
          <p:nvPr/>
        </p:nvSpPr>
        <p:spPr>
          <a:xfrm>
            <a:off x="3377045" y="3034145"/>
            <a:ext cx="6151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 smtClean="0">
                <a:hlinkClick r:id="rId3" action="ppaction://hlinkfile"/>
              </a:rPr>
              <a:t>Manual de Ingreso del PAC</a:t>
            </a:r>
            <a:endParaRPr lang="es-EC" dirty="0"/>
          </a:p>
        </p:txBody>
      </p:sp>
      <p:pic>
        <p:nvPicPr>
          <p:cNvPr id="4098" name="Picture 2" descr="I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158" y="3784671"/>
            <a:ext cx="2961697" cy="222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93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645" y="235960"/>
            <a:ext cx="1466850" cy="7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</p:spPr>
        <p:txBody>
          <a:bodyPr/>
          <a:lstStyle/>
          <a:p>
            <a:pPr algn="ctr"/>
            <a:r>
              <a:rPr lang="es-EC" dirty="0" smtClean="0"/>
              <a:t>EJERCICIO EN EL SISTEMA</a:t>
            </a:r>
            <a:endParaRPr lang="es-EC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2C00-BBDA-4A31-A0ED-04D827CB4C07}" type="datetime1">
              <a:rPr lang="es-EC" smtClean="0"/>
              <a:t>16/11/2020</a:t>
            </a:fld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3F66-2029-408B-96C6-7AC84CD944C0}" type="slidenum">
              <a:rPr lang="es-EC" smtClean="0"/>
              <a:t>9</a:t>
            </a:fld>
            <a:endParaRPr lang="es-EC"/>
          </a:p>
        </p:txBody>
      </p:sp>
      <p:sp>
        <p:nvSpPr>
          <p:cNvPr id="6" name="CuadroTexto 5"/>
          <p:cNvSpPr txBox="1"/>
          <p:nvPr/>
        </p:nvSpPr>
        <p:spPr>
          <a:xfrm>
            <a:off x="5839691" y="2815937"/>
            <a:ext cx="127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>
                <a:hlinkClick r:id="rId3" action="ppaction://hlinkfile"/>
              </a:rPr>
              <a:t>Ejemplo </a:t>
            </a:r>
            <a:endParaRPr lang="es-EC" dirty="0"/>
          </a:p>
        </p:txBody>
      </p:sp>
      <p:pic>
        <p:nvPicPr>
          <p:cNvPr id="5122" name="Picture 2" descr="Imagen relacionad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4" t="8071" r="11086" b="8603"/>
          <a:stretch/>
        </p:blipFill>
        <p:spPr bwMode="auto">
          <a:xfrm>
            <a:off x="7881363" y="2285999"/>
            <a:ext cx="2717364" cy="295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06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52</TotalTime>
  <Words>313</Words>
  <Application>Microsoft Office PowerPoint</Application>
  <PresentationFormat>Panorámica</PresentationFormat>
  <Paragraphs>53</Paragraphs>
  <Slides>10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Gota</vt:lpstr>
      <vt:lpstr>Presentación de PowerPoint</vt:lpstr>
      <vt:lpstr>ÍNDICE</vt:lpstr>
      <vt:lpstr>INTRODUCCIÓN</vt:lpstr>
      <vt:lpstr>INTRODUCCIÓN</vt:lpstr>
      <vt:lpstr>Presentación de PowerPoint</vt:lpstr>
      <vt:lpstr>RECORDATORIO</vt:lpstr>
      <vt:lpstr>FIRMA ELECTRÓNICA</vt:lpstr>
      <vt:lpstr>SISTEMA PARA INGRESO DEL PAC</vt:lpstr>
      <vt:lpstr>EJERCICIO EN EL SISTEMA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Isabel Asanza Mendez</dc:creator>
  <cp:lastModifiedBy>Daniela Isabel Asanza Mendez</cp:lastModifiedBy>
  <cp:revision>13</cp:revision>
  <dcterms:created xsi:type="dcterms:W3CDTF">2019-11-05T21:01:58Z</dcterms:created>
  <dcterms:modified xsi:type="dcterms:W3CDTF">2020-11-16T14:20:09Z</dcterms:modified>
</cp:coreProperties>
</file>