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69" r:id="rId6"/>
    <p:sldId id="268" r:id="rId7"/>
    <p:sldId id="273" r:id="rId8"/>
    <p:sldId id="272" r:id="rId9"/>
    <p:sldId id="264" r:id="rId10"/>
    <p:sldId id="266" r:id="rId11"/>
    <p:sldId id="267" r:id="rId12"/>
    <p:sldId id="278" r:id="rId13"/>
    <p:sldId id="274" r:id="rId14"/>
    <p:sldId id="275" r:id="rId15"/>
    <p:sldId id="276" r:id="rId16"/>
    <p:sldId id="277" r:id="rId17"/>
    <p:sldId id="281" r:id="rId18"/>
    <p:sldId id="279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015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808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654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884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54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390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953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405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458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056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456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CEA0808-370C-487C-829F-D9D0B7FEB0E7}" type="datetimeFigureOut">
              <a:rPr lang="es-EC" smtClean="0"/>
              <a:t>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A2E93D8-C7B9-45F5-824D-2B32E92E71A1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139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anzas.gob.ec/wp-content/uploads/downloads/2019/08/Clasificador-Nuevo-Sistema-SINAFIP-para-proforma-2020-y-vigente-a-partir-de-01-de-enero-de-202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790" t="9849" r="71825" b="82985"/>
          <a:stretch/>
        </p:blipFill>
        <p:spPr>
          <a:xfrm>
            <a:off x="698499" y="950985"/>
            <a:ext cx="2365583" cy="8376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6467" t="10813" r="18392" b="80863"/>
          <a:stretch/>
        </p:blipFill>
        <p:spPr>
          <a:xfrm>
            <a:off x="9690100" y="950985"/>
            <a:ext cx="1282700" cy="116817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602102" y="2298701"/>
            <a:ext cx="7087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EMPRESA PÚBLICA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 SERVICIOS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ESPOL-TECH E.P.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3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93227" y="892719"/>
            <a:ext cx="5685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INGRESOS DE CAPITAL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5019" y="2026227"/>
            <a:ext cx="94972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Los ingresos de capital provienen de la venta de bienes de larga duración, como los bienes </a:t>
            </a:r>
            <a:r>
              <a:rPr lang="es-ES" sz="2800" dirty="0" smtClean="0"/>
              <a:t>inmuebles propiedad del Estado; venta de intangibles como los derechos de autor, propiedad </a:t>
            </a:r>
            <a:r>
              <a:rPr lang="es-ES" sz="2800" dirty="0"/>
              <a:t>intelectual; </a:t>
            </a:r>
            <a:r>
              <a:rPr lang="es-ES" sz="2800" dirty="0" smtClean="0"/>
              <a:t>de la </a:t>
            </a:r>
            <a:r>
              <a:rPr lang="es-ES" sz="2800" dirty="0"/>
              <a:t>recuperación de inversiones y de la recepción de fondos como transferencias o donaciones</a:t>
            </a:r>
            <a:r>
              <a:rPr lang="es-ES" sz="2800" dirty="0" smtClean="0"/>
              <a:t>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Estos fondos son destinados a realizar proyectos de inversión, aporte local de proyectos financiados con crédito externo y adquisiciones de bienes de capital, como es el caso de la construcción de una carretera.</a:t>
            </a:r>
          </a:p>
        </p:txBody>
      </p:sp>
      <p:pic>
        <p:nvPicPr>
          <p:cNvPr id="8194" name="Picture 2" descr="Resultado de imagen para donacion dinero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5057174"/>
            <a:ext cx="1165225" cy="14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028" t="16515" r="20398" b="52424"/>
          <a:stretch/>
        </p:blipFill>
        <p:spPr>
          <a:xfrm>
            <a:off x="3227073" y="1971675"/>
            <a:ext cx="5474427" cy="3234171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H="1">
            <a:off x="2536948" y="4456446"/>
            <a:ext cx="651509" cy="281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05245" y="2419827"/>
            <a:ext cx="230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Transferencias de Capital e Inversión recibidas de entidades del sector Público.</a:t>
            </a:r>
            <a:endParaRPr lang="es-EC" dirty="0"/>
          </a:p>
        </p:txBody>
      </p:sp>
      <p:sp>
        <p:nvSpPr>
          <p:cNvPr id="7" name="Abrir llave 6"/>
          <p:cNvSpPr/>
          <p:nvPr/>
        </p:nvSpPr>
        <p:spPr>
          <a:xfrm>
            <a:off x="3002973" y="2419827"/>
            <a:ext cx="201582" cy="169497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errar llave 8"/>
          <p:cNvSpPr/>
          <p:nvPr/>
        </p:nvSpPr>
        <p:spPr>
          <a:xfrm>
            <a:off x="8738812" y="4535632"/>
            <a:ext cx="238934" cy="67021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250127" y="4114800"/>
            <a:ext cx="216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Transferencias de Capital e Inversión recibidas de personas naturales o sociedades privadas residentes en el país.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222876" y="3716577"/>
            <a:ext cx="216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Donaciones recibidas de personas naturales o jurídicas sin residencia en el país, de gobiernos y organismos gubernamentales y multilaterales.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6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07294" y="892719"/>
            <a:ext cx="7857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INGRESOS DEFINANCIAMIENTO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93720" y="2078181"/>
            <a:ext cx="83542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Constituyen fuentes adicionales de fondos obtenidos por el Estado, a través de la captación del ahorro interno o externo, para financiar prioritariamente proyectos de inversión.</a:t>
            </a:r>
          </a:p>
          <a:p>
            <a:pPr algn="just"/>
            <a:endParaRPr lang="es-EC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EC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Están conformados por los recursos provenientes de la colocación de títulos valores, contratación de deuda pública interna o externa y de saldos de ejercicios anteriores.</a:t>
            </a:r>
            <a:endParaRPr lang="es-EC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Resultado de imagen para ahorro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010" y="4838825"/>
            <a:ext cx="1841376" cy="1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0200" t="16667" r="20227" b="73030"/>
          <a:stretch/>
        </p:blipFill>
        <p:spPr>
          <a:xfrm>
            <a:off x="2748221" y="1953491"/>
            <a:ext cx="7743015" cy="151736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2067791" y="2947076"/>
            <a:ext cx="779320" cy="8639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33066" y="3958936"/>
            <a:ext cx="2101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Comprende los saldos de los centros de costos al final del ejercicio fiscal.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8510611" y="4340891"/>
            <a:ext cx="2794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Ingresos pendientes de cobro a terceros (Contiene las cuentas por cobrar por facturas emitidas que al cierre del ejercicio fiscal no fueron canceladas, entre otras cuentas por cobrar).</a:t>
            </a:r>
            <a:endParaRPr lang="es-EC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8573761" y="3281130"/>
            <a:ext cx="611803" cy="1059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7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150000"/>
              </a:lnSpc>
            </a:pPr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Cedula de gastos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0546" y="2159714"/>
            <a:ext cx="4790908" cy="36783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400" b="1" dirty="0" smtClean="0">
                <a:latin typeface="Gill Sans MT (Cuerpo)"/>
              </a:rPr>
              <a:t>5. GASTOS </a:t>
            </a:r>
            <a:r>
              <a:rPr lang="es-EC" sz="2400" b="1" dirty="0">
                <a:latin typeface="Gill Sans MT (Cuerpo)"/>
              </a:rPr>
              <a:t>CORRIENTES</a:t>
            </a:r>
          </a:p>
          <a:p>
            <a:pPr marL="514350" indent="-514350" algn="just">
              <a:buAutoNum type="arabicPlain"/>
            </a:pPr>
            <a:endParaRPr lang="es-EC" sz="2400" b="1" dirty="0">
              <a:latin typeface="Gill Sans MT (Cuerpo)"/>
            </a:endParaRPr>
          </a:p>
          <a:p>
            <a:pPr marL="0" indent="0" algn="just">
              <a:buNone/>
            </a:pPr>
            <a:r>
              <a:rPr lang="es-EC" sz="2400" b="1" dirty="0" smtClean="0">
                <a:latin typeface="Gill Sans MT (Cuerpo)"/>
              </a:rPr>
              <a:t>6. GASTOS DE PRODUCCIÓN</a:t>
            </a:r>
            <a:endParaRPr lang="es-EC" sz="2400" b="1" dirty="0">
              <a:latin typeface="Gill Sans MT (Cuerpo)"/>
            </a:endParaRPr>
          </a:p>
          <a:p>
            <a:pPr marL="0" indent="0" algn="just">
              <a:buNone/>
            </a:pPr>
            <a:endParaRPr lang="es-EC" sz="2400" b="1" dirty="0" smtClean="0">
              <a:latin typeface="Gill Sans MT (Cuerpo)"/>
            </a:endParaRPr>
          </a:p>
          <a:p>
            <a:pPr marL="0" indent="0" algn="just">
              <a:buNone/>
            </a:pPr>
            <a:r>
              <a:rPr lang="es-EC" sz="2400" b="1" dirty="0" smtClean="0">
                <a:latin typeface="Gill Sans MT (Cuerpo)"/>
              </a:rPr>
              <a:t>7. GASTOS DE INVERSIÓN</a:t>
            </a:r>
          </a:p>
          <a:p>
            <a:pPr marL="0" indent="0" algn="just">
              <a:buNone/>
            </a:pPr>
            <a:endParaRPr lang="es-EC" sz="2400" b="1" dirty="0">
              <a:latin typeface="Gill Sans MT (Cuerpo)"/>
            </a:endParaRPr>
          </a:p>
          <a:p>
            <a:pPr marL="0" indent="0" algn="just">
              <a:buNone/>
            </a:pPr>
            <a:r>
              <a:rPr lang="es-EC" sz="2400" b="1" dirty="0" smtClean="0">
                <a:latin typeface="Gill Sans MT (Cuerpo)"/>
              </a:rPr>
              <a:t>8. GASTOS DE CAPITAL</a:t>
            </a:r>
            <a:endParaRPr lang="es-EC" sz="2400" b="1" dirty="0">
              <a:latin typeface="Gill Sans MT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41136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defTabSz="914400"/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Cedula de gastos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4519" y="2159715"/>
            <a:ext cx="7918571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u="sng" dirty="0" smtClean="0"/>
              <a:t>GASTOS CORRIENTES</a:t>
            </a:r>
          </a:p>
          <a:p>
            <a:r>
              <a:rPr lang="es-EC" sz="2800" dirty="0" smtClean="0"/>
              <a:t>Grupo 51: Gastos en Personal</a:t>
            </a:r>
          </a:p>
          <a:p>
            <a:r>
              <a:rPr lang="es-EC" sz="2800" dirty="0" smtClean="0"/>
              <a:t>Grupo 53: Bienes y Servicios de Consumo</a:t>
            </a:r>
          </a:p>
          <a:p>
            <a:r>
              <a:rPr lang="es-EC" sz="2800" dirty="0" smtClean="0"/>
              <a:t>Grupo 57: Otros Gastos corrientes</a:t>
            </a:r>
          </a:p>
          <a:p>
            <a:r>
              <a:rPr lang="es-EC" sz="2800" dirty="0" smtClean="0"/>
              <a:t>Grupo 58: Transferencias y donaciones corrientes</a:t>
            </a:r>
          </a:p>
        </p:txBody>
      </p:sp>
    </p:spTree>
    <p:extLst>
      <p:ext uri="{BB962C8B-B14F-4D97-AF65-F5344CB8AC3E}">
        <p14:creationId xmlns:p14="http://schemas.microsoft.com/office/powerpoint/2010/main" val="24157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de flecha 5"/>
          <p:cNvCxnSpPr/>
          <p:nvPr/>
        </p:nvCxnSpPr>
        <p:spPr>
          <a:xfrm flipH="1">
            <a:off x="3987917" y="2456486"/>
            <a:ext cx="11549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02049" y="1900747"/>
            <a:ext cx="30902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Comprenden los gastos por las obligaciones con los servidores y trabajadores </a:t>
            </a:r>
            <a:r>
              <a:rPr lang="es-ES" sz="1400" dirty="0" smtClean="0"/>
              <a:t>de la EP, </a:t>
            </a:r>
            <a:r>
              <a:rPr lang="es-EC" sz="1400" dirty="0" smtClean="0"/>
              <a:t>por </a:t>
            </a:r>
            <a:r>
              <a:rPr lang="es-EC" sz="1400" dirty="0"/>
              <a:t>servicios </a:t>
            </a:r>
            <a:r>
              <a:rPr lang="es-EC" sz="1400" dirty="0" smtClean="0"/>
              <a:t>prestados con contratos de servicios ocasionales.</a:t>
            </a:r>
            <a:endParaRPr lang="es-EC" sz="1400" dirty="0"/>
          </a:p>
        </p:txBody>
      </p:sp>
      <p:sp>
        <p:nvSpPr>
          <p:cNvPr id="14" name="Abrir llave 13"/>
          <p:cNvSpPr/>
          <p:nvPr/>
        </p:nvSpPr>
        <p:spPr>
          <a:xfrm>
            <a:off x="4392737" y="5714999"/>
            <a:ext cx="619470" cy="52283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076722" y="3255089"/>
            <a:ext cx="3124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Gastos de carácter permanente </a:t>
            </a:r>
            <a:r>
              <a:rPr lang="es-ES" sz="1600" dirty="0"/>
              <a:t>a favor de los servidores y trabajadores, </a:t>
            </a:r>
            <a:r>
              <a:rPr lang="es-ES" sz="1600" dirty="0" smtClean="0"/>
              <a:t>en contraprestación </a:t>
            </a:r>
            <a:r>
              <a:rPr lang="es-ES" sz="1600" dirty="0"/>
              <a:t>por los servicios prestados. </a:t>
            </a:r>
            <a:r>
              <a:rPr lang="es-EC" sz="1600" dirty="0" smtClean="0"/>
              <a:t> </a:t>
            </a:r>
            <a:endParaRPr lang="es-EC" sz="1600" dirty="0"/>
          </a:p>
        </p:txBody>
      </p:sp>
      <p:sp>
        <p:nvSpPr>
          <p:cNvPr id="18" name="Abrir llave 17"/>
          <p:cNvSpPr/>
          <p:nvPr/>
        </p:nvSpPr>
        <p:spPr>
          <a:xfrm>
            <a:off x="4455450" y="2703362"/>
            <a:ext cx="508637" cy="271030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8"/>
          <p:cNvSpPr txBox="1"/>
          <p:nvPr/>
        </p:nvSpPr>
        <p:spPr>
          <a:xfrm>
            <a:off x="794435" y="5198961"/>
            <a:ext cx="3417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Gastos </a:t>
            </a:r>
            <a:r>
              <a:rPr lang="es-ES" sz="1600" dirty="0" smtClean="0"/>
              <a:t>para </a:t>
            </a:r>
            <a:r>
              <a:rPr lang="es-ES" sz="1600" dirty="0"/>
              <a:t>contratar </a:t>
            </a:r>
            <a:r>
              <a:rPr lang="es-ES" sz="1600" dirty="0" smtClean="0"/>
              <a:t>personal profesional </a:t>
            </a:r>
            <a:r>
              <a:rPr lang="es-ES" sz="1600" dirty="0"/>
              <a:t>para que presten </a:t>
            </a:r>
            <a:r>
              <a:rPr lang="es-ES" sz="1600" dirty="0" smtClean="0"/>
              <a:t>servicios en calidad de Directores de Proyecto, Expertos, Dictado de Clases, etc. No </a:t>
            </a:r>
            <a:r>
              <a:rPr lang="es-ES" sz="1600" dirty="0"/>
              <a:t>incluye beneficios de ley.</a:t>
            </a:r>
            <a:endParaRPr lang="es-EC" sz="16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ctr">
            <a:normAutofit/>
          </a:bodyPr>
          <a:lstStyle/>
          <a:p>
            <a:pPr algn="ctr" defTabSz="914400"/>
            <a:r>
              <a:rPr lang="es-EC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Gastos corrientes</a:t>
            </a:r>
            <a:endParaRPr lang="es-EC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Resultado de imagen para trabajo oficina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763" y="3134741"/>
            <a:ext cx="1951040" cy="214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454" y="2068465"/>
            <a:ext cx="3113452" cy="3403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88657"/>
          <a:stretch/>
        </p:blipFill>
        <p:spPr>
          <a:xfrm>
            <a:off x="5239454" y="5853829"/>
            <a:ext cx="4259328" cy="252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4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de flecha 5"/>
          <p:cNvCxnSpPr/>
          <p:nvPr/>
        </p:nvCxnSpPr>
        <p:spPr>
          <a:xfrm flipH="1" flipV="1">
            <a:off x="3457757" y="2203392"/>
            <a:ext cx="1012617" cy="6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727240" y="1788579"/>
            <a:ext cx="275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Comprenden los gastos </a:t>
            </a:r>
            <a:r>
              <a:rPr lang="es-ES" sz="1600" dirty="0" smtClean="0"/>
              <a:t>para el funcionamiento operacional de la Institución.</a:t>
            </a:r>
            <a:endParaRPr lang="es-EC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69902" y="2204874"/>
            <a:ext cx="2773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Entre las principales partidas se encuentra: Agua, Energía, Telecomunicaciones, Servicio de correo, Edición, Impresión, Difusión, Aseo.</a:t>
            </a:r>
            <a:endParaRPr lang="es-EC" sz="1600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581193" y="635939"/>
            <a:ext cx="11029616" cy="1013800"/>
          </a:xfrm>
        </p:spPr>
        <p:txBody>
          <a:bodyPr anchor="ctr">
            <a:normAutofit/>
          </a:bodyPr>
          <a:lstStyle/>
          <a:p>
            <a:pPr algn="ctr" defTabSz="914400"/>
            <a:r>
              <a:rPr lang="es-EC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Gastos corrientes</a:t>
            </a:r>
            <a:endParaRPr lang="es-EC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Abrir llave 12"/>
          <p:cNvSpPr/>
          <p:nvPr/>
        </p:nvSpPr>
        <p:spPr>
          <a:xfrm>
            <a:off x="4163299" y="4895594"/>
            <a:ext cx="555846" cy="5592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1236598" y="4528062"/>
            <a:ext cx="2773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Gastos para cubrir la movilización y traslado de personal de la administración pública</a:t>
            </a:r>
            <a:r>
              <a:rPr lang="es-ES" sz="1400" dirty="0" smtClean="0"/>
              <a:t>, dentro </a:t>
            </a:r>
            <a:r>
              <a:rPr lang="es-ES" sz="1400" dirty="0"/>
              <a:t>o fuera del </a:t>
            </a:r>
            <a:r>
              <a:rPr lang="es-ES" sz="1400" dirty="0" smtClean="0"/>
              <a:t>país</a:t>
            </a:r>
            <a:r>
              <a:rPr lang="es-ES" sz="1400" dirty="0"/>
              <a:t>.</a:t>
            </a:r>
            <a:endParaRPr lang="es-EC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333860" y="5573171"/>
            <a:ext cx="3488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Gastos </a:t>
            </a:r>
            <a:r>
              <a:rPr lang="es-ES" sz="1200" dirty="0"/>
              <a:t>para el mantenimiento y reparación de edificios, locales, residencias, armada </a:t>
            </a:r>
            <a:r>
              <a:rPr lang="es-ES" sz="1200" dirty="0" smtClean="0"/>
              <a:t>y desarmada </a:t>
            </a:r>
            <a:r>
              <a:rPr lang="es-ES" sz="1200" dirty="0"/>
              <a:t>de estaciones de trabajo, mamparas, piso, techo; y, cableado </a:t>
            </a:r>
            <a:r>
              <a:rPr lang="es-ES" sz="1200" dirty="0" smtClean="0"/>
              <a:t>estructurado, </a:t>
            </a:r>
            <a:r>
              <a:rPr lang="es-EC" sz="1200" dirty="0"/>
              <a:t>reparación de bienes </a:t>
            </a:r>
            <a:r>
              <a:rPr lang="es-EC" sz="1200" dirty="0" smtClean="0"/>
              <a:t>muebles, </a:t>
            </a:r>
            <a:r>
              <a:rPr lang="es-EC" sz="1200" dirty="0"/>
              <a:t>maquinarias y </a:t>
            </a:r>
            <a:r>
              <a:rPr lang="es-EC" sz="1200" dirty="0" smtClean="0"/>
              <a:t>equipos, vehículos, etc.</a:t>
            </a:r>
            <a:endParaRPr lang="es-EC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33872" y="3195956"/>
            <a:ext cx="3361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Gastos por </a:t>
            </a:r>
            <a:r>
              <a:rPr lang="es-ES" sz="1600" dirty="0"/>
              <a:t>obligaciones generadas por el uso de bienes de terceros, en </a:t>
            </a:r>
            <a:r>
              <a:rPr lang="es-ES" sz="1600" dirty="0" smtClean="0"/>
              <a:t>el desarrollo </a:t>
            </a:r>
            <a:r>
              <a:rPr lang="es-ES" sz="1600" dirty="0"/>
              <a:t>de la gestión pública. </a:t>
            </a:r>
            <a:r>
              <a:rPr lang="es-EC" sz="1600" dirty="0" smtClean="0"/>
              <a:t> </a:t>
            </a:r>
            <a:endParaRPr lang="es-EC" sz="1600" dirty="0"/>
          </a:p>
        </p:txBody>
      </p:sp>
      <p:sp>
        <p:nvSpPr>
          <p:cNvPr id="14" name="Cerrar llave 13"/>
          <p:cNvSpPr/>
          <p:nvPr/>
        </p:nvSpPr>
        <p:spPr>
          <a:xfrm>
            <a:off x="8333860" y="1905348"/>
            <a:ext cx="307075" cy="19224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errar llave 17"/>
          <p:cNvSpPr/>
          <p:nvPr/>
        </p:nvSpPr>
        <p:spPr>
          <a:xfrm>
            <a:off x="7900292" y="5554767"/>
            <a:ext cx="307075" cy="10475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22" name="Picture 2" descr="Resultado de imagen para agua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179" y="3325159"/>
            <a:ext cx="699899" cy="10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530" y="1888875"/>
            <a:ext cx="2940269" cy="481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8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617776"/>
            <a:ext cx="11029616" cy="1013800"/>
          </a:xfrm>
        </p:spPr>
        <p:txBody>
          <a:bodyPr anchor="ctr"/>
          <a:lstStyle/>
          <a:p>
            <a:pPr algn="ctr"/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Gastos corrientes</a:t>
            </a:r>
          </a:p>
        </p:txBody>
      </p:sp>
      <p:sp>
        <p:nvSpPr>
          <p:cNvPr id="5" name="Abrir llave 4"/>
          <p:cNvSpPr/>
          <p:nvPr/>
        </p:nvSpPr>
        <p:spPr>
          <a:xfrm>
            <a:off x="3979939" y="2375338"/>
            <a:ext cx="563028" cy="1298004"/>
          </a:xfrm>
          <a:prstGeom prst="leftBrace">
            <a:avLst>
              <a:gd name="adj1" fmla="val 8333"/>
              <a:gd name="adj2" fmla="val 5161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976529" y="2576857"/>
            <a:ext cx="2906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Gastos por servicios especializados de consultoría, asesoría e investigación </a:t>
            </a:r>
            <a:r>
              <a:rPr lang="es-ES" sz="1200" dirty="0" smtClean="0"/>
              <a:t>profesional, </a:t>
            </a:r>
            <a:r>
              <a:rPr lang="es-EC" sz="1200" dirty="0" smtClean="0"/>
              <a:t>técnica</a:t>
            </a:r>
            <a:r>
              <a:rPr lang="es-EC" sz="1200" dirty="0"/>
              <a:t> </a:t>
            </a:r>
            <a:r>
              <a:rPr lang="es-EC" sz="1200" dirty="0" smtClean="0"/>
              <a:t>y </a:t>
            </a:r>
            <a:r>
              <a:rPr lang="es-ES" sz="1200" dirty="0"/>
              <a:t> contratación de servicios especializados para la capacitación </a:t>
            </a:r>
            <a:r>
              <a:rPr lang="es-EC" sz="1200" dirty="0" smtClean="0"/>
              <a:t> capacitación.</a:t>
            </a:r>
            <a:endParaRPr lang="es-EC" sz="1200" dirty="0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3550517" y="4330260"/>
            <a:ext cx="992450" cy="11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81192" y="4003094"/>
            <a:ext cx="2906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Gastos </a:t>
            </a:r>
            <a:r>
              <a:rPr lang="es-EC" sz="1200" dirty="0" smtClean="0"/>
              <a:t>de alimentación está restringido, se permite para cursos, maestrías, actos protocolarios (autoridades provenientes de otras provincias o países)</a:t>
            </a:r>
            <a:endParaRPr lang="es-EC" sz="1200" dirty="0"/>
          </a:p>
        </p:txBody>
      </p:sp>
      <p:sp>
        <p:nvSpPr>
          <p:cNvPr id="11" name="Abrir llave 10"/>
          <p:cNvSpPr/>
          <p:nvPr/>
        </p:nvSpPr>
        <p:spPr>
          <a:xfrm>
            <a:off x="3939786" y="4505632"/>
            <a:ext cx="603181" cy="213553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1033457" y="5162550"/>
            <a:ext cx="290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Gastos </a:t>
            </a:r>
            <a:r>
              <a:rPr lang="es-ES" sz="1200" dirty="0"/>
              <a:t>para la adquisición de suministros y materiales necesarios para el normal </a:t>
            </a:r>
            <a:r>
              <a:rPr lang="es-ES" sz="1200" dirty="0" smtClean="0"/>
              <a:t>desarrollo </a:t>
            </a:r>
            <a:r>
              <a:rPr lang="es-EC" sz="1200" dirty="0" smtClean="0"/>
              <a:t>de </a:t>
            </a:r>
            <a:r>
              <a:rPr lang="es-EC" sz="1200" dirty="0"/>
              <a:t>las labores institucionales.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285859" y="5674292"/>
            <a:ext cx="263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Gastos </a:t>
            </a:r>
            <a:r>
              <a:rPr lang="es-ES" sz="1200" dirty="0"/>
              <a:t>para las adquisiciones de bienes muebles no depreciables. </a:t>
            </a:r>
            <a:r>
              <a:rPr lang="es-ES" sz="1200" dirty="0" smtClean="0"/>
              <a:t>(precio unitario menor a $100 o vida útil menor un año)</a:t>
            </a:r>
            <a:endParaRPr lang="es-EC" sz="1200" dirty="0"/>
          </a:p>
        </p:txBody>
      </p:sp>
      <p:pic>
        <p:nvPicPr>
          <p:cNvPr id="4098" name="Picture 2" descr="Resultado de imagen para capacitacion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30" y="1883469"/>
            <a:ext cx="1260381" cy="9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impresora anim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47" y="3001378"/>
            <a:ext cx="1260381" cy="8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libro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76" y="5674292"/>
            <a:ext cx="920321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b="14110"/>
          <a:stretch/>
        </p:blipFill>
        <p:spPr>
          <a:xfrm>
            <a:off x="4687900" y="1881583"/>
            <a:ext cx="3047714" cy="4956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t="85400"/>
          <a:stretch/>
        </p:blipFill>
        <p:spPr>
          <a:xfrm>
            <a:off x="8397007" y="4177501"/>
            <a:ext cx="3353647" cy="1132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Conector recto de flecha 16"/>
          <p:cNvCxnSpPr/>
          <p:nvPr/>
        </p:nvCxnSpPr>
        <p:spPr>
          <a:xfrm flipH="1">
            <a:off x="10062000" y="5360786"/>
            <a:ext cx="709945" cy="2625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Gastos corrientes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340101" y="2424386"/>
            <a:ext cx="584124" cy="2969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215900" y="2400300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/>
              <a:t>Gastos para cubrir el costo de un determinado servicio de carácter público; </a:t>
            </a:r>
            <a:r>
              <a:rPr lang="es-ES" sz="1600" dirty="0" smtClean="0"/>
              <a:t>impuestos prediales</a:t>
            </a:r>
            <a:r>
              <a:rPr lang="es-ES" sz="1600" dirty="0"/>
              <a:t>; peaje; rodaje; revisión vehicular; matrículas de vehículos; permisos </a:t>
            </a:r>
            <a:r>
              <a:rPr lang="es-ES" sz="1600" dirty="0" smtClean="0"/>
              <a:t>de </a:t>
            </a:r>
            <a:r>
              <a:rPr lang="es-EC" sz="1600" dirty="0" smtClean="0"/>
              <a:t>funcionamiento</a:t>
            </a:r>
            <a:r>
              <a:rPr lang="es-EC" sz="1600" dirty="0"/>
              <a:t>; licencias; patentes; registros sanitarios y </a:t>
            </a:r>
            <a:r>
              <a:rPr lang="es-EC" sz="1600" dirty="0" smtClean="0"/>
              <a:t>toxicológicos</a:t>
            </a:r>
            <a:r>
              <a:rPr lang="es-EC" sz="1600" dirty="0"/>
              <a:t>; </a:t>
            </a:r>
            <a:r>
              <a:rPr lang="es-EC" sz="1600" dirty="0" smtClean="0"/>
              <a:t>sustancias estupefacientes </a:t>
            </a:r>
            <a:r>
              <a:rPr lang="es-EC" sz="1600" dirty="0"/>
              <a:t>y psicotrópicas. </a:t>
            </a:r>
            <a:endParaRPr lang="es-EC" sz="1600" dirty="0" smtClean="0"/>
          </a:p>
          <a:p>
            <a:pPr algn="just"/>
            <a:endParaRPr lang="es-EC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Incluye aporte 5x1000 que se genera al utilizar las cuentas de ingresos excepto los provenientes de donaciones.</a:t>
            </a:r>
            <a:endParaRPr lang="es-EC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873558" y="4549676"/>
            <a:ext cx="2394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/>
              <a:t>La comisión del BCE es de $0,05 por cada transferencia bancaria a nivel nacional y de $30,20 por transferencias al exterior hasta $10,000.00, superior a dicho monto, la comisión asciende a $54,20.</a:t>
            </a:r>
            <a:endParaRPr lang="es-EC" sz="1600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8267775" y="3194269"/>
            <a:ext cx="1919840" cy="1199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n para impuestos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92" y="465608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65174"/>
            <a:ext cx="4114800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1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09355" y="553032"/>
            <a:ext cx="75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PRESUPUESTO</a:t>
            </a:r>
            <a:endParaRPr lang="es-E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 descr="Resultado de imagen para IMAGENES PRESUPUE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9" y="2483430"/>
            <a:ext cx="4603173" cy="30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Gastos corrientes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4710545" y="2677391"/>
            <a:ext cx="881843" cy="216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867592" y="2662912"/>
            <a:ext cx="37171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Gastos </a:t>
            </a:r>
            <a:r>
              <a:rPr lang="es-EC" sz="1600" dirty="0" smtClean="0"/>
              <a:t>que corresponde  a las aportaciones o beneficios institucionales generados por la Prestación de Servicios:</a:t>
            </a:r>
          </a:p>
          <a:p>
            <a:pPr algn="just"/>
            <a:endParaRPr lang="es-EC" sz="1600" dirty="0" smtClean="0"/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s-EC" sz="1600" dirty="0" smtClean="0"/>
              <a:t>Trabajos de pruebas químicas, análisis de materiales, maquinado de piezas y otros similares.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s-EC" sz="1600" dirty="0" smtClean="0"/>
              <a:t>Cursos, Maestrías, Seminarios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s-EC" sz="1600" dirty="0" smtClean="0"/>
              <a:t>Programas de Postgrado.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s-EC" sz="1600" dirty="0" smtClean="0"/>
              <a:t>Asesorías, consultorías, estudios y diseños. (Incluye investigación)</a:t>
            </a:r>
          </a:p>
          <a:p>
            <a:pPr algn="just"/>
            <a:endParaRPr lang="es-EC" sz="1400" dirty="0"/>
          </a:p>
        </p:txBody>
      </p:sp>
      <p:pic>
        <p:nvPicPr>
          <p:cNvPr id="2050" name="Picture 2" descr="Resultado de imagen para signo porcentaje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22" y="4813213"/>
            <a:ext cx="1294866" cy="17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79" y="1906074"/>
            <a:ext cx="6260614" cy="3773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9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Gastos </a:t>
            </a:r>
            <a:r>
              <a:rPr lang="es-EC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de capital</a:t>
            </a:r>
            <a:endParaRPr lang="es-EC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4533901" y="2806700"/>
            <a:ext cx="457199" cy="448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699664" y="3255521"/>
            <a:ext cx="383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Son los gastos destinados a la adquisición de bienes de larga duración para </a:t>
            </a:r>
            <a:r>
              <a:rPr lang="es-ES" dirty="0" smtClean="0"/>
              <a:t>uso institucional </a:t>
            </a:r>
            <a:r>
              <a:rPr lang="es-ES" dirty="0"/>
              <a:t>a nivel operativo y </a:t>
            </a:r>
            <a:r>
              <a:rPr lang="es-ES" dirty="0" smtClean="0"/>
              <a:t>productivo.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861" y="2298700"/>
            <a:ext cx="6461947" cy="2937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sultado de imagen para imagen de auto anim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236145"/>
            <a:ext cx="1665077" cy="146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MODIFICACIONES PRESUPUESTARIAS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NORMAS TÉCNICAS DE PRESUPUESTO:</a:t>
            </a:r>
          </a:p>
          <a:p>
            <a:r>
              <a:rPr lang="es-EC" dirty="0" smtClean="0"/>
              <a:t> </a:t>
            </a:r>
            <a:r>
              <a:rPr lang="es-ES" dirty="0"/>
              <a:t>2.4.3 REFORMAS PRESUPUESTARIAS </a:t>
            </a:r>
            <a:endParaRPr lang="es-ES" dirty="0" smtClean="0"/>
          </a:p>
          <a:p>
            <a:pPr algn="just"/>
            <a:r>
              <a:rPr lang="es-ES" dirty="0" smtClean="0"/>
              <a:t>2.4.3.1 </a:t>
            </a:r>
            <a:r>
              <a:rPr lang="es-ES" dirty="0"/>
              <a:t>DEFINICIÓN Se considerarán reformas presupuestarias las modificaciones en las asignaciones consignadas a los programas incluidos en los presupuestos aprobados que alteren los techos asignados, el destino de las asignaciones, su naturaleza económica, fuente de financiamiento o cualquiera otra identificación de los componentes de la clave presupuestaria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 </a:t>
            </a:r>
            <a:r>
              <a:rPr lang="es-ES" dirty="0"/>
              <a:t>Las modificaciones se harán sobre los saldos disponibles no comprometidos de las asignaciones. En ningún caso se podrán efectuar reformas que impliquen traspasar recursos destinados a inversión o capital para cubrir gastos corrientes.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4662152" y="5858799"/>
            <a:ext cx="659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hlinkClick r:id="rId2"/>
              </a:rPr>
              <a:t>https://www.finanzas.gob.ec/wp-content/uploads/downloads/2019/08/Clasificador-Nuevo-Sistema-SINAFIP-para-proforma-2020-y-vigente-a-partir-de-01-de-enero-de-2020.pdf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5755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63537" y="2473036"/>
            <a:ext cx="701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/>
              <a:t>El presupuesto </a:t>
            </a:r>
            <a:r>
              <a:rPr lang="es-ES" sz="4000" dirty="0" smtClean="0"/>
              <a:t>es un instrumento (estimativo) para la determinación y gestión de los ingresos y egresos, en un periodo determinado</a:t>
            </a:r>
            <a:r>
              <a:rPr lang="es-EC" sz="4000" dirty="0" smtClean="0"/>
              <a:t>.</a:t>
            </a:r>
            <a:endParaRPr lang="es-EC" sz="4000" dirty="0"/>
          </a:p>
        </p:txBody>
      </p:sp>
      <p:sp>
        <p:nvSpPr>
          <p:cNvPr id="5" name="Rectángulo 4"/>
          <p:cNvSpPr/>
          <p:nvPr/>
        </p:nvSpPr>
        <p:spPr>
          <a:xfrm>
            <a:off x="3983567" y="892719"/>
            <a:ext cx="3127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DEFINICIÓN</a:t>
            </a:r>
          </a:p>
        </p:txBody>
      </p:sp>
    </p:spTree>
    <p:extLst>
      <p:ext uri="{BB962C8B-B14F-4D97-AF65-F5344CB8AC3E}">
        <p14:creationId xmlns:p14="http://schemas.microsoft.com/office/powerpoint/2010/main" val="23737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53109" y="2223654"/>
            <a:ext cx="71677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El Presupuesto General </a:t>
            </a:r>
            <a:r>
              <a:rPr lang="es-ES" sz="2800" dirty="0" smtClean="0"/>
              <a:t>funciona </a:t>
            </a:r>
            <a:r>
              <a:rPr lang="es-ES" sz="2800" dirty="0"/>
              <a:t>como el presupuesto de una familia. En este sentido, cada año se prevé una cantidad de gastos totales mediante los cuales </a:t>
            </a:r>
            <a:r>
              <a:rPr lang="es-ES" sz="2800" dirty="0" smtClean="0"/>
              <a:t>la Institución debe </a:t>
            </a:r>
            <a:r>
              <a:rPr lang="es-ES" sz="2800" dirty="0"/>
              <a:t>cumplir con su rol de proveedor de bienes </a:t>
            </a:r>
            <a:r>
              <a:rPr lang="es-ES" sz="2800" dirty="0" smtClean="0"/>
              <a:t>y servicios </a:t>
            </a:r>
            <a:r>
              <a:rPr lang="es-ES" sz="2800" dirty="0"/>
              <a:t>y las obligaciones que ha adquirido anteriormente (deuda) y las que deberá cumplir durante el ejercicio fiscal (salarios).</a:t>
            </a:r>
            <a:endParaRPr lang="es-EC" sz="2800" dirty="0"/>
          </a:p>
        </p:txBody>
      </p:sp>
      <p:pic>
        <p:nvPicPr>
          <p:cNvPr id="4098" name="Picture 2" descr="Resultado de imagen para IMAGENES PRESUPUESTO famil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2" y="2495840"/>
            <a:ext cx="2504786" cy="27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94909" y="1893455"/>
            <a:ext cx="8063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200" dirty="0" smtClean="0">
                <a:latin typeface="Gill Sans MT (Cuerpo)"/>
              </a:rPr>
              <a:t>La Cédula Presupuestaria está conformada por:</a:t>
            </a:r>
          </a:p>
          <a:p>
            <a:pPr algn="just"/>
            <a:endParaRPr lang="es-EC" sz="3200" dirty="0">
              <a:latin typeface="Gill Sans MT (Cuerpo)"/>
            </a:endParaRPr>
          </a:p>
          <a:p>
            <a:pPr marL="514350" indent="-5143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EC" sz="3200" dirty="0" smtClean="0">
                <a:latin typeface="Gill Sans MT (Cuerpo)"/>
              </a:rPr>
              <a:t>Ingresos</a:t>
            </a:r>
          </a:p>
          <a:p>
            <a:pPr marL="514350" indent="-5143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s-EC" sz="3200" dirty="0" smtClean="0">
                <a:latin typeface="Gill Sans MT (Cuerpo)"/>
              </a:rPr>
              <a:t>Gastos</a:t>
            </a:r>
            <a:endParaRPr lang="es-EC" sz="3200" dirty="0">
              <a:latin typeface="Gill Sans MT (Cuerpo)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55964" y="4640118"/>
            <a:ext cx="990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rgbClr val="00CC99"/>
                </a:solidFill>
              </a:rPr>
              <a:t>CEDULA DE INGRESOS = CEDULA DE GASTOS</a:t>
            </a:r>
            <a:endParaRPr lang="es-EC" sz="3200" b="1" dirty="0">
              <a:solidFill>
                <a:srgbClr val="00CC99"/>
              </a:solidFill>
            </a:endParaRPr>
          </a:p>
        </p:txBody>
      </p:sp>
      <p:pic>
        <p:nvPicPr>
          <p:cNvPr id="12290" name="Picture 2" descr="Resultado de imagen para ingreso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66" y="5369155"/>
            <a:ext cx="1590531" cy="139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14057" y="892719"/>
            <a:ext cx="6843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CEDULA DE INGRESOS</a:t>
            </a:r>
            <a:endParaRPr lang="es-E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16502" y="2577605"/>
            <a:ext cx="8063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lain"/>
            </a:pPr>
            <a:r>
              <a:rPr lang="es-EC" sz="3200" b="1" dirty="0" smtClean="0">
                <a:latin typeface="Gill Sans MT (Cuerpo)"/>
              </a:rPr>
              <a:t>INGRESOS CORRIENTES</a:t>
            </a:r>
          </a:p>
          <a:p>
            <a:pPr marL="514350" indent="-514350" algn="just">
              <a:buAutoNum type="arabicPlain"/>
            </a:pPr>
            <a:endParaRPr lang="es-EC" sz="3200" b="1" dirty="0">
              <a:latin typeface="Gill Sans MT (Cuerpo)"/>
            </a:endParaRPr>
          </a:p>
          <a:p>
            <a:pPr marL="514350" indent="-514350" algn="just">
              <a:buAutoNum type="arabicPlain"/>
            </a:pPr>
            <a:r>
              <a:rPr lang="es-EC" sz="3200" b="1" dirty="0" smtClean="0">
                <a:latin typeface="Gill Sans MT (Cuerpo)"/>
              </a:rPr>
              <a:t>INGRESOS DE CAPITAL</a:t>
            </a:r>
          </a:p>
          <a:p>
            <a:pPr algn="just"/>
            <a:endParaRPr lang="es-EC" sz="3200" b="1" dirty="0" smtClean="0">
              <a:latin typeface="Gill Sans MT (Cuerpo)"/>
            </a:endParaRPr>
          </a:p>
          <a:p>
            <a:pPr algn="just"/>
            <a:r>
              <a:rPr lang="es-EC" sz="3200" b="1" dirty="0" smtClean="0">
                <a:latin typeface="Gill Sans MT (Cuerpo)"/>
              </a:rPr>
              <a:t>3  INGRESOS DE FINANCIAMIENTO</a:t>
            </a:r>
          </a:p>
        </p:txBody>
      </p:sp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5026" r="11222" b="31380"/>
          <a:stretch/>
        </p:blipFill>
        <p:spPr bwMode="auto">
          <a:xfrm>
            <a:off x="8686800" y="2914650"/>
            <a:ext cx="2264548" cy="134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14698" y="2493818"/>
            <a:ext cx="8309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Provienen de la venta de bienes y servicios, ingresos sin contraprestación, transferencias</a:t>
            </a: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</a:rPr>
              <a:t>, donaciones; y, otros </a:t>
            </a:r>
            <a:r>
              <a:rPr lang="es-EC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ingresos tales como:</a:t>
            </a:r>
          </a:p>
          <a:p>
            <a:pPr algn="just"/>
            <a:endParaRPr lang="es-EC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</a:rPr>
              <a:t>Trabajos de pruebas químicas, análisis de materiales, maquinado de piezas y otros similares.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</a:rPr>
              <a:t>Cursos, Maestrías, Seminarios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</a:rPr>
              <a:t>Programas de Postgrado.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</a:rPr>
              <a:t>Asesorías, consultorías, estudios y diseños. (Incluye investigación)</a:t>
            </a:r>
          </a:p>
          <a:p>
            <a:pPr algn="just"/>
            <a:endParaRPr lang="es-EC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73320" y="892719"/>
            <a:ext cx="5925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INGRESOS CORRIENTES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2" descr="Resultado de imagen para contrato anim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5" y="2593912"/>
            <a:ext cx="2486025" cy="218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200" t="16818" r="20397" b="32576"/>
          <a:stretch/>
        </p:blipFill>
        <p:spPr>
          <a:xfrm>
            <a:off x="3341374" y="1288473"/>
            <a:ext cx="5244980" cy="5077749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2324100" y="2087318"/>
            <a:ext cx="1017274" cy="114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11727" y="1901536"/>
            <a:ext cx="2054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Ingresos provenientes de la aplicación de las cláusulas estipuladas en los Contratos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9175379" y="2119745"/>
            <a:ext cx="2244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Ingresos provenientes de otras multas al no haberse cubierto el pago de obligaciones.</a:t>
            </a:r>
            <a:endParaRPr lang="es-EC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8393425" y="2273100"/>
            <a:ext cx="927220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rir llave 13"/>
          <p:cNvSpPr/>
          <p:nvPr/>
        </p:nvSpPr>
        <p:spPr>
          <a:xfrm>
            <a:off x="2992582" y="2419827"/>
            <a:ext cx="211973" cy="34614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279798" y="3956777"/>
            <a:ext cx="2601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Ingresos provenientes del sector interno o externo, mediante transferencias y donaciones, recibidos sin contraprestación.</a:t>
            </a:r>
            <a:endParaRPr lang="es-EC" dirty="0"/>
          </a:p>
        </p:txBody>
      </p:sp>
      <p:sp>
        <p:nvSpPr>
          <p:cNvPr id="16" name="Cerrar llave 15"/>
          <p:cNvSpPr/>
          <p:nvPr/>
        </p:nvSpPr>
        <p:spPr>
          <a:xfrm>
            <a:off x="8611116" y="5881255"/>
            <a:ext cx="245919" cy="4052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8797842" y="5766058"/>
            <a:ext cx="224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Ingresos no tributarios corrientes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755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7258" y="2263116"/>
            <a:ext cx="110171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C" sz="2800" dirty="0" smtClean="0">
                <a:latin typeface="Gill Sans MT (Cuerpo)"/>
              </a:rPr>
              <a:t>Gobierno Central: Presidencia de la República, Ministerios y todas las instituciones que dependen directamente de la Presidencia o de los Ministerios, las funciones Judicial y Legislativa, los organismos de desarrollo regional y el TSE.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EC" sz="2800" dirty="0">
              <a:latin typeface="Gill Sans MT (Cuerpo)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C" sz="2800" dirty="0" smtClean="0">
                <a:latin typeface="Gill Sans MT (Cuerpo)"/>
              </a:rPr>
              <a:t>Entidades Descentralizadas y Autónomas: Consejos Nacionales, Comisiones, Institutos, entre otros.</a:t>
            </a:r>
            <a:endParaRPr lang="es-EC" sz="2800" dirty="0">
              <a:latin typeface="Gill Sans MT (Cuerpo)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81926" y="930819"/>
            <a:ext cx="2449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EJEMPLO: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070475"/>
            <a:ext cx="2943225" cy="14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6948B5C227084A891DE41E5236B4E3" ma:contentTypeVersion="14" ma:contentTypeDescription="Crear nuevo documento." ma:contentTypeScope="" ma:versionID="f7e67d9280b73b0acbc3fee85a58d2c0">
  <xsd:schema xmlns:xsd="http://www.w3.org/2001/XMLSchema" xmlns:xs="http://www.w3.org/2001/XMLSchema" xmlns:p="http://schemas.microsoft.com/office/2006/metadata/properties" xmlns:ns3="7864b62f-cd2e-465e-b3bb-16615a74ec53" xmlns:ns4="32e505ff-3843-4543-bb8b-5e199c9eaebe" targetNamespace="http://schemas.microsoft.com/office/2006/metadata/properties" ma:root="true" ma:fieldsID="122449f36fcd2d35129a96cda07c2edd" ns3:_="" ns4:_="">
    <xsd:import namespace="7864b62f-cd2e-465e-b3bb-16615a74ec53"/>
    <xsd:import namespace="32e505ff-3843-4543-bb8b-5e199c9eae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4b62f-cd2e-465e-b3bb-16615a74e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505ff-3843-4543-bb8b-5e199c9eae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2CDB5E-64FC-4E1F-A5A6-D8F5499C34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F0718-1D3C-49CB-B8DB-6B1E0094E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64b62f-cd2e-465e-b3bb-16615a74ec53"/>
    <ds:schemaRef ds:uri="32e505ff-3843-4543-bb8b-5e199c9ea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297075-EB96-4908-A056-4BFFDE0B66E7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7864b62f-cd2e-465e-b3bb-16615a74ec53"/>
    <ds:schemaRef ds:uri="32e505ff-3843-4543-bb8b-5e199c9eae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895</TotalTime>
  <Words>1157</Words>
  <Application>Microsoft Office PowerPoint</Application>
  <PresentationFormat>Panorámica</PresentationFormat>
  <Paragraphs>95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Gill Sans MT</vt:lpstr>
      <vt:lpstr>Gill Sans MT (Cuerpo)</vt:lpstr>
      <vt:lpstr>Wingdings</vt:lpstr>
      <vt:lpstr>Wingdings 2</vt:lpstr>
      <vt:lpstr>Dividendo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Cedula de gastos</vt:lpstr>
      <vt:lpstr>Cedula de gastos</vt:lpstr>
      <vt:lpstr>Gastos corrientes</vt:lpstr>
      <vt:lpstr>Gastos corrientes</vt:lpstr>
      <vt:lpstr>Gastos corrientes</vt:lpstr>
      <vt:lpstr>Gastos corrientes</vt:lpstr>
      <vt:lpstr>Gastos corrientes</vt:lpstr>
      <vt:lpstr>Gastos de capital</vt:lpstr>
      <vt:lpstr>MODIFICACIONES PRESUPUESTARIAS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 Angelica Mite  Pionce</dc:creator>
  <cp:lastModifiedBy>Daniela Isabel Asanza Mendez</cp:lastModifiedBy>
  <cp:revision>111</cp:revision>
  <dcterms:created xsi:type="dcterms:W3CDTF">2018-09-24T13:38:22Z</dcterms:created>
  <dcterms:modified xsi:type="dcterms:W3CDTF">2021-11-09T17:17:58Z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0x010100206948B5C227084A891DE41E5236B4E3</vt:lpwstr>
  </property>
</Properties>
</file>